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7562850" cy="5349875"/>
  <p:notesSz cx="6781800" cy="9918700"/>
  <p:defaultTextStyle>
    <a:defPPr>
      <a:defRPr lang="fr-FR"/>
    </a:defPPr>
    <a:lvl1pPr marL="0" algn="l" defTabSz="36598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5989" algn="l" defTabSz="36598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1977" algn="l" defTabSz="36598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97966" algn="l" defTabSz="36598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63954" algn="l" defTabSz="36598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29943" algn="l" defTabSz="36598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95932" algn="l" defTabSz="36598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61920" algn="l" defTabSz="36598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27909" algn="l" defTabSz="36598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D6B1"/>
    <a:srgbClr val="D0BA8B"/>
    <a:srgbClr val="CFBA88"/>
    <a:srgbClr val="AE8F51"/>
    <a:srgbClr val="AE9153"/>
    <a:srgbClr val="C0AA6C"/>
    <a:srgbClr val="DBC493"/>
    <a:srgbClr val="F1DDBD"/>
    <a:srgbClr val="B8975B"/>
    <a:srgbClr val="997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290" y="-108"/>
      </p:cViewPr>
      <p:guideLst>
        <p:guide orient="horz" pos="1685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2" d="100"/>
          <a:sy n="52" d="100"/>
        </p:scale>
        <p:origin x="-2988" y="-96"/>
      </p:cViewPr>
      <p:guideLst>
        <p:guide orient="horz" pos="3124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175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8BADE-6E5B-4091-B7CC-3C20932EBE4B}" type="datetimeFigureOut">
              <a:rPr lang="fr-FR" smtClean="0"/>
              <a:t>27/05/2014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175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52983-F26E-463D-B260-BEDD83E4D4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2866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PPT_COUV-H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7562088" cy="5349875"/>
          </a:xfrm>
          <a:prstGeom prst="rect">
            <a:avLst/>
          </a:prstGeom>
        </p:spPr>
      </p:pic>
      <p:pic>
        <p:nvPicPr>
          <p:cNvPr id="10" name="Image 9" descr="Logo_HR_PB_black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83099" cy="901713"/>
          </a:xfrm>
          <a:prstGeom prst="rect">
            <a:avLst/>
          </a:prstGeom>
        </p:spPr>
      </p:pic>
      <p:sp>
        <p:nvSpPr>
          <p:cNvPr id="15" name="ZoneTexte 14"/>
          <p:cNvSpPr txBox="1"/>
          <p:nvPr userDrawn="1"/>
        </p:nvSpPr>
        <p:spPr>
          <a:xfrm>
            <a:off x="2182755" y="241593"/>
            <a:ext cx="5353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3659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0" i="0" u="none" strike="noStrike" kern="1200" baseline="0" dirty="0" smtClean="0">
                <a:solidFill>
                  <a:srgbClr val="E5D6B1"/>
                </a:solidFill>
                <a:latin typeface="Century Gothic"/>
                <a:ea typeface="+mn-ea"/>
                <a:cs typeface="Century Gothic"/>
              </a:rPr>
              <a:t>TECHNOLOGY/ TEXTURE CARD</a:t>
            </a:r>
            <a:endParaRPr lang="fr-FR" sz="2400" b="0" i="0" baseline="0" dirty="0">
              <a:solidFill>
                <a:srgbClr val="E5D6B1"/>
              </a:solidFill>
              <a:latin typeface="Century Gothic"/>
              <a:cs typeface="Century Gothic"/>
            </a:endParaRPr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-762" y="901724"/>
            <a:ext cx="7562850" cy="0"/>
          </a:xfrm>
          <a:prstGeom prst="line">
            <a:avLst/>
          </a:prstGeom>
          <a:ln w="6350" cmpd="sng">
            <a:solidFill>
              <a:srgbClr val="E5D6B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7434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FOND RE-PLASTY PRESCRIPTION_VERS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7562088" cy="534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028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37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0859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365989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491" indent="-274491" algn="l" defTabSz="365989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4731" indent="-228743" algn="l" defTabSz="365989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972" indent="-182994" algn="l" defTabSz="365989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960" indent="-182994" algn="l" defTabSz="365989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6949" indent="-182994" algn="l" defTabSz="365989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2937" indent="-182994" algn="l" defTabSz="36598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8926" indent="-182994" algn="l" defTabSz="36598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4915" indent="-182994" algn="l" defTabSz="36598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0903" indent="-182994" algn="l" defTabSz="36598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6598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5989" algn="l" defTabSz="36598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977" algn="l" defTabSz="36598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966" algn="l" defTabSz="36598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954" algn="l" defTabSz="36598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29943" algn="l" defTabSz="36598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5932" algn="l" defTabSz="36598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1920" algn="l" defTabSz="36598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27909" algn="l" defTabSz="36598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874" y="1354667"/>
            <a:ext cx="3357653" cy="430000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5351212" y="4703544"/>
            <a:ext cx="2179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RADICAL PROFILE </a:t>
            </a:r>
          </a:p>
          <a:p>
            <a:pPr algn="ctr"/>
            <a:r>
              <a:rPr lang="fr-FR" sz="18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3.1.1</a:t>
            </a:r>
            <a:endParaRPr lang="fr-FR" sz="1800" dirty="0">
              <a:solidFill>
                <a:srgbClr val="E5D6B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78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4137662" y="3293400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D5C79E"/>
              </a:gs>
              <a:gs pos="99000">
                <a:srgbClr val="C9AD78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/>
          <p:cNvSpPr/>
          <p:nvPr/>
        </p:nvSpPr>
        <p:spPr>
          <a:xfrm>
            <a:off x="4139046" y="1430238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D5C79E"/>
              </a:gs>
              <a:gs pos="99000">
                <a:srgbClr val="C9AD78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2771873" y="3293400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2771871" y="2361298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2771873" y="1430238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1918502" y="3285724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1918503" y="2361298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1918502" y="1430238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2437" y="777937"/>
            <a:ext cx="2539772" cy="3892118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2772844" y="1344579"/>
            <a:ext cx="1279857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E5D6B1"/>
                </a:gs>
                <a:gs pos="100000">
                  <a:srgbClr val="D0BA8B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138632" y="1344579"/>
            <a:ext cx="1279857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CFBA88"/>
                </a:gs>
                <a:gs pos="100000">
                  <a:srgbClr val="AE9153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5506784" y="1344579"/>
            <a:ext cx="1255128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AE9153"/>
                </a:gs>
                <a:gs pos="100000">
                  <a:srgbClr val="997734"/>
                </a:gs>
              </a:gsLst>
              <a:lin ang="0" scaled="1"/>
              <a:tileRect/>
            </a:gra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771874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E5D6B1"/>
                </a:solidFill>
                <a:latin typeface="Arial"/>
                <a:cs typeface="Arial"/>
              </a:rPr>
              <a:t>GRADE 1</a:t>
            </a:r>
            <a:endParaRPr lang="fr-FR" sz="900" dirty="0">
              <a:solidFill>
                <a:srgbClr val="E5D6B1"/>
              </a:solidFill>
              <a:latin typeface="Arial"/>
              <a:cs typeface="Arial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139046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DBC493"/>
                </a:solidFill>
                <a:latin typeface="Arial"/>
                <a:cs typeface="Arial"/>
              </a:rPr>
              <a:t>GRADE 2</a:t>
            </a:r>
            <a:endParaRPr lang="fr-FR" sz="900" dirty="0">
              <a:solidFill>
                <a:srgbClr val="DBC493"/>
              </a:solidFill>
              <a:latin typeface="Arial"/>
              <a:cs typeface="Arial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511885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B8975B"/>
                </a:solidFill>
                <a:latin typeface="Arial"/>
                <a:cs typeface="Arial"/>
              </a:rPr>
              <a:t>GRADE 3</a:t>
            </a:r>
            <a:endParaRPr lang="fr-FR" sz="900" dirty="0">
              <a:solidFill>
                <a:srgbClr val="B8975B"/>
              </a:solidFill>
              <a:latin typeface="Arial"/>
              <a:cs typeface="Arial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852680" y="1664207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SUBSTANCE</a:t>
            </a:r>
          </a:p>
          <a:p>
            <a:r>
              <a:rPr lang="fr-FR" sz="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DEGRADATION</a:t>
            </a:r>
            <a:endParaRPr lang="fr-FR" sz="8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791508" y="2605383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TEXTURE</a:t>
            </a:r>
          </a:p>
          <a:p>
            <a:pPr algn="ctr"/>
            <a:r>
              <a:rPr lang="fr-FR" sz="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IRREGULARITIES</a:t>
            </a:r>
            <a:endParaRPr lang="fr-FR" sz="8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791508" y="3529809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TONE</a:t>
            </a:r>
          </a:p>
          <a:p>
            <a:pPr algn="ctr"/>
            <a:r>
              <a:rPr lang="fr-FR" sz="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DYSCHROMIAS</a:t>
            </a:r>
            <a:endParaRPr lang="fr-FR" sz="8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Arrondir un rectangle avec un coin diagonal 2"/>
          <p:cNvSpPr/>
          <p:nvPr/>
        </p:nvSpPr>
        <p:spPr>
          <a:xfrm>
            <a:off x="1553813" y="4287900"/>
            <a:ext cx="5208100" cy="698967"/>
          </a:xfrm>
          <a:prstGeom prst="round2DiagRect">
            <a:avLst/>
          </a:prstGeom>
          <a:noFill/>
          <a:ln>
            <a:solidFill>
              <a:srgbClr val="D0BA8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1543065" y="1430238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1543065" y="1710370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entury Gothic" panose="020B0502020202020204" pitchFamily="34" charset="0"/>
              </a:rPr>
              <a:t>2</a:t>
            </a:r>
            <a:endParaRPr lang="fr-FR" b="1" dirty="0">
              <a:latin typeface="Century Gothic" panose="020B0502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553811" y="3285724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ZoneTexte 40"/>
          <p:cNvSpPr txBox="1"/>
          <p:nvPr/>
        </p:nvSpPr>
        <p:spPr>
          <a:xfrm>
            <a:off x="1553811" y="3565856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entury Gothic" panose="020B0502020202020204" pitchFamily="34" charset="0"/>
              </a:rPr>
              <a:t>2</a:t>
            </a:r>
            <a:endParaRPr lang="fr-FR" b="1" dirty="0">
              <a:latin typeface="Century Gothic" panose="020B0502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543065" y="2369064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ZoneTexte 42"/>
          <p:cNvSpPr txBox="1"/>
          <p:nvPr/>
        </p:nvSpPr>
        <p:spPr>
          <a:xfrm>
            <a:off x="1543065" y="2649196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51" name="Rectangle 50"/>
          <p:cNvSpPr/>
          <p:nvPr/>
        </p:nvSpPr>
        <p:spPr>
          <a:xfrm>
            <a:off x="1553812" y="4287900"/>
            <a:ext cx="5208100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US" sz="1200" u="sng" dirty="0" smtClean="0">
                <a:solidFill>
                  <a:srgbClr val="DBC493"/>
                </a:solidFill>
                <a:latin typeface="Century Gothic" panose="020B0502020202020204" pitchFamily="34" charset="0"/>
              </a:rPr>
              <a:t>Texture</a:t>
            </a:r>
            <a:r>
              <a:rPr lang="en-US" sz="1200" dirty="0" smtClean="0">
                <a:solidFill>
                  <a:srgbClr val="DBC493"/>
                </a:solidFill>
                <a:latin typeface="Century Gothic" panose="020B0502020202020204" pitchFamily="34" charset="0"/>
              </a:rPr>
              <a:t>: </a:t>
            </a:r>
            <a:r>
              <a:rPr lang="en-US" sz="1200" dirty="0">
                <a:solidFill>
                  <a:srgbClr val="DBC493"/>
                </a:solidFill>
                <a:latin typeface="Century Gothic" panose="020B0502020202020204" pitchFamily="34" charset="0"/>
              </a:rPr>
              <a:t>Ideal alliance between high efficacy and sensory experience, the formula 2.1.2, fluid and slightly pink, delivers the skin with intense hydration and renewed radiance.</a:t>
            </a:r>
            <a:endParaRPr lang="fr-FR" sz="1200" dirty="0">
              <a:solidFill>
                <a:srgbClr val="DBC493"/>
              </a:solidFill>
              <a:latin typeface="Century Gothic" panose="020B0502020202020204" pitchFamily="34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1918503" y="109166"/>
            <a:ext cx="3716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MIXED PROFILE </a:t>
            </a:r>
          </a:p>
          <a:p>
            <a:pPr algn="ctr"/>
            <a:r>
              <a:rPr lang="fr-FR" sz="20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2.1.2</a:t>
            </a:r>
            <a:endParaRPr lang="fr-FR" sz="2000" dirty="0">
              <a:solidFill>
                <a:srgbClr val="E5D6B1"/>
              </a:solidFill>
              <a:latin typeface="Century Gothic" panose="020B0502020202020204" pitchFamily="34" charset="0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2792782" y="1436791"/>
            <a:ext cx="12409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PRO-XYLANE</a:t>
            </a:r>
          </a:p>
          <a:p>
            <a:pPr algn="ctr"/>
            <a:endParaRPr lang="en-US" sz="12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Reduces lines and wrinkles (DEJ)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2738472" y="2359449"/>
            <a:ext cx="1364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AHA</a:t>
            </a:r>
          </a:p>
          <a:p>
            <a:pPr algn="ctr"/>
            <a:r>
              <a:rPr lang="en-US" sz="900" dirty="0">
                <a:latin typeface="Century Gothic" panose="020B0502020202020204" pitchFamily="34" charset="0"/>
              </a:rPr>
              <a:t>Promotes exfoliation of the stratum </a:t>
            </a:r>
            <a:r>
              <a:rPr lang="en-US" sz="900" dirty="0" err="1">
                <a:latin typeface="Century Gothic" panose="020B0502020202020204" pitchFamily="34" charset="0"/>
              </a:rPr>
              <a:t>corneum</a:t>
            </a:r>
            <a:r>
              <a:rPr lang="en-US" sz="900" dirty="0">
                <a:latin typeface="Century Gothic" panose="020B0502020202020204" pitchFamily="34" charset="0"/>
              </a:rPr>
              <a:t> for a smooth micro-relief</a:t>
            </a:r>
          </a:p>
        </p:txBody>
      </p:sp>
      <p:sp>
        <p:nvSpPr>
          <p:cNvPr id="55" name="ZoneTexte 54"/>
          <p:cNvSpPr txBox="1"/>
          <p:nvPr/>
        </p:nvSpPr>
        <p:spPr>
          <a:xfrm>
            <a:off x="2747361" y="3309275"/>
            <a:ext cx="13195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VITAMIN C</a:t>
            </a:r>
            <a:r>
              <a:rPr lang="en-US" sz="1200" b="1" baseline="-25000" dirty="0" smtClean="0">
                <a:latin typeface="Century Gothic" panose="020B0502020202020204" pitchFamily="34" charset="0"/>
              </a:rPr>
              <a:t>E</a:t>
            </a:r>
          </a:p>
          <a:p>
            <a:pPr algn="ctr"/>
            <a:endParaRPr lang="en-US" sz="1200" b="1" baseline="-250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Reduces pigmentation spots</a:t>
            </a:r>
          </a:p>
          <a:p>
            <a:pPr algn="ctr"/>
            <a:r>
              <a:rPr lang="en-US" sz="900" baseline="-25000" dirty="0" smtClean="0">
                <a:latin typeface="Century Gothic" panose="020B0502020202020204" pitchFamily="34" charset="0"/>
              </a:rPr>
              <a:t>(</a:t>
            </a:r>
            <a:r>
              <a:rPr lang="en-US" sz="900" baseline="-25000" dirty="0" err="1">
                <a:latin typeface="Century Gothic" panose="020B0502020202020204" pitchFamily="34" charset="0"/>
              </a:rPr>
              <a:t>T</a:t>
            </a:r>
            <a:r>
              <a:rPr lang="en-US" sz="900" baseline="-25000" dirty="0" err="1" smtClean="0">
                <a:latin typeface="Century Gothic" panose="020B0502020202020204" pitchFamily="34" charset="0"/>
              </a:rPr>
              <a:t>yrosinase</a:t>
            </a:r>
            <a:r>
              <a:rPr lang="en-US" sz="900" baseline="-25000" dirty="0" smtClean="0">
                <a:latin typeface="Century Gothic" panose="020B0502020202020204" pitchFamily="34" charset="0"/>
              </a:rPr>
              <a:t> inhibition)</a:t>
            </a:r>
            <a:endParaRPr lang="en-US" sz="900" baseline="-25000" dirty="0">
              <a:latin typeface="Century Gothic" panose="020B0502020202020204" pitchFamily="34" charset="0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4111391" y="1436791"/>
            <a:ext cx="136481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HYALURONIC ACID</a:t>
            </a:r>
          </a:p>
          <a:p>
            <a:pPr algn="ctr"/>
            <a:r>
              <a:rPr lang="en-US" sz="900" dirty="0">
                <a:latin typeface="Century Gothic" panose="020B0502020202020204" pitchFamily="34" charset="0"/>
              </a:rPr>
              <a:t>Hydrates </a:t>
            </a:r>
            <a:r>
              <a:rPr lang="en-US" sz="900" dirty="0" smtClean="0">
                <a:latin typeface="Century Gothic" panose="020B0502020202020204" pitchFamily="34" charset="0"/>
              </a:rPr>
              <a:t>and re-plumps </a:t>
            </a:r>
            <a:r>
              <a:rPr lang="en-US" sz="900" dirty="0">
                <a:latin typeface="Century Gothic" panose="020B0502020202020204" pitchFamily="34" charset="0"/>
              </a:rPr>
              <a:t>the </a:t>
            </a:r>
            <a:r>
              <a:rPr lang="en-US" sz="900" dirty="0" smtClean="0">
                <a:latin typeface="Century Gothic" panose="020B0502020202020204" pitchFamily="34" charset="0"/>
              </a:rPr>
              <a:t>skin (Epidermis)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4142551" y="3309275"/>
            <a:ext cx="132120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RESORCINOL</a:t>
            </a:r>
            <a:r>
              <a:rPr lang="fr-FR" sz="1200" b="1" baseline="-250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PE</a:t>
            </a:r>
          </a:p>
          <a:p>
            <a:pPr algn="ctr"/>
            <a:endParaRPr lang="en-US" sz="9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Clarifies </a:t>
            </a:r>
            <a:r>
              <a:rPr lang="en-US" sz="900" dirty="0">
                <a:latin typeface="Century Gothic" panose="020B0502020202020204" pitchFamily="34" charset="0"/>
              </a:rPr>
              <a:t>and </a:t>
            </a:r>
            <a:r>
              <a:rPr lang="en-US" sz="900" dirty="0" smtClean="0">
                <a:latin typeface="Century Gothic" panose="020B0502020202020204" pitchFamily="34" charset="0"/>
              </a:rPr>
              <a:t>unifies </a:t>
            </a:r>
            <a:r>
              <a:rPr lang="en-US" sz="900" dirty="0">
                <a:latin typeface="Century Gothic" panose="020B0502020202020204" pitchFamily="34" charset="0"/>
              </a:rPr>
              <a:t>the complexion</a:t>
            </a:r>
            <a:endParaRPr lang="fr-FR" sz="900" b="1" baseline="-250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7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574" y="1473199"/>
            <a:ext cx="2463396" cy="377507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472782" y="4703544"/>
            <a:ext cx="2090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MIXED PROFILE</a:t>
            </a:r>
          </a:p>
          <a:p>
            <a:pPr algn="ctr"/>
            <a:r>
              <a:rPr lang="fr-FR" sz="18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1.1.2</a:t>
            </a:r>
            <a:endParaRPr lang="fr-FR" sz="1800" dirty="0">
              <a:solidFill>
                <a:srgbClr val="E5D6B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06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4137662" y="3293400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D5C79E"/>
              </a:gs>
              <a:gs pos="99000">
                <a:srgbClr val="C9AD78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/>
          <p:cNvSpPr/>
          <p:nvPr/>
        </p:nvSpPr>
        <p:spPr>
          <a:xfrm>
            <a:off x="4137660" y="2361299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D5C79E"/>
              </a:gs>
              <a:gs pos="99000">
                <a:srgbClr val="C9AD78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2771873" y="3293400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2771871" y="2361298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2771873" y="1430238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1918502" y="3285724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1918503" y="2361298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1918502" y="1430238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8"/>
          <p:cNvCxnSpPr/>
          <p:nvPr/>
        </p:nvCxnSpPr>
        <p:spPr>
          <a:xfrm>
            <a:off x="2772844" y="1344579"/>
            <a:ext cx="1279857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E5D6B1"/>
                </a:gs>
                <a:gs pos="100000">
                  <a:srgbClr val="D0BA8B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138632" y="1344579"/>
            <a:ext cx="1279857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CFBA88"/>
                </a:gs>
                <a:gs pos="100000">
                  <a:srgbClr val="AE9153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5506784" y="1344579"/>
            <a:ext cx="1255128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AE9153"/>
                </a:gs>
                <a:gs pos="100000">
                  <a:srgbClr val="997734"/>
                </a:gs>
              </a:gsLst>
              <a:lin ang="0" scaled="1"/>
              <a:tileRect/>
            </a:gra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771874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E5D6B1"/>
                </a:solidFill>
                <a:latin typeface="Arial"/>
                <a:cs typeface="Arial"/>
              </a:rPr>
              <a:t>GRADE 1</a:t>
            </a:r>
            <a:endParaRPr lang="fr-FR" sz="900" dirty="0">
              <a:solidFill>
                <a:srgbClr val="E5D6B1"/>
              </a:solidFill>
              <a:latin typeface="Arial"/>
              <a:cs typeface="Arial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139046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DBC493"/>
                </a:solidFill>
                <a:latin typeface="Arial"/>
                <a:cs typeface="Arial"/>
              </a:rPr>
              <a:t>GRADE 2</a:t>
            </a:r>
            <a:endParaRPr lang="fr-FR" sz="900" dirty="0">
              <a:solidFill>
                <a:srgbClr val="DBC493"/>
              </a:solidFill>
              <a:latin typeface="Arial"/>
              <a:cs typeface="Arial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511885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B8975B"/>
                </a:solidFill>
                <a:latin typeface="Arial"/>
                <a:cs typeface="Arial"/>
              </a:rPr>
              <a:t>GRADE 3</a:t>
            </a:r>
            <a:endParaRPr lang="fr-FR" sz="900" dirty="0">
              <a:solidFill>
                <a:srgbClr val="B8975B"/>
              </a:solidFill>
              <a:latin typeface="Arial"/>
              <a:cs typeface="Arial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852680" y="1664207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SUBSTANCE</a:t>
            </a:r>
          </a:p>
          <a:p>
            <a:r>
              <a:rPr lang="fr-FR" sz="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DEGRADATION</a:t>
            </a:r>
            <a:endParaRPr lang="fr-FR" sz="8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791508" y="2605383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TEXTURE</a:t>
            </a:r>
          </a:p>
          <a:p>
            <a:pPr algn="ctr"/>
            <a:r>
              <a:rPr lang="fr-FR" sz="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IRREGULARITIES</a:t>
            </a:r>
            <a:endParaRPr lang="fr-FR" sz="8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791508" y="3529809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TONE</a:t>
            </a:r>
          </a:p>
          <a:p>
            <a:pPr algn="ctr"/>
            <a:r>
              <a:rPr lang="fr-FR" sz="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DYSCHROMIAS</a:t>
            </a:r>
            <a:endParaRPr lang="fr-FR" sz="8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53812" y="4287900"/>
            <a:ext cx="5208100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US" sz="1200" u="sng" dirty="0">
                <a:solidFill>
                  <a:srgbClr val="DBC493"/>
                </a:solidFill>
                <a:latin typeface="Century Gothic" panose="020B0502020202020204" pitchFamily="34" charset="0"/>
              </a:rPr>
              <a:t>Texture</a:t>
            </a:r>
            <a:r>
              <a:rPr lang="en-US" sz="1200" dirty="0">
                <a:solidFill>
                  <a:srgbClr val="DBC493"/>
                </a:solidFill>
                <a:latin typeface="Century Gothic" panose="020B0502020202020204" pitchFamily="34" charset="0"/>
              </a:rPr>
              <a:t>: Ideal alliance between high efficacy and sensory experience, the formula 1.2.2, lightly pearlescent, envelops the skin with a fresh cool sensation leaving it visibly smoothed and radiant.</a:t>
            </a:r>
            <a:endParaRPr lang="fr-FR" sz="1200" dirty="0">
              <a:solidFill>
                <a:srgbClr val="DBC493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088" y="764865"/>
            <a:ext cx="2583423" cy="3959012"/>
          </a:xfrm>
          <a:prstGeom prst="rect">
            <a:avLst/>
          </a:prstGeom>
        </p:spPr>
      </p:pic>
      <p:sp>
        <p:nvSpPr>
          <p:cNvPr id="3" name="Arrondir un rectangle avec un coin diagonal 2"/>
          <p:cNvSpPr/>
          <p:nvPr/>
        </p:nvSpPr>
        <p:spPr>
          <a:xfrm>
            <a:off x="1553811" y="4287900"/>
            <a:ext cx="5208101" cy="707433"/>
          </a:xfrm>
          <a:prstGeom prst="round2DiagRect">
            <a:avLst/>
          </a:prstGeom>
          <a:noFill/>
          <a:ln>
            <a:solidFill>
              <a:srgbClr val="CFBA8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1553811" y="2361299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1553811" y="2641431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entury Gothic" panose="020B0502020202020204" pitchFamily="34" charset="0"/>
              </a:rPr>
              <a:t>2</a:t>
            </a:r>
            <a:endParaRPr lang="fr-FR" b="1" dirty="0">
              <a:latin typeface="Century Gothic" panose="020B0502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543065" y="3285724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ZoneTexte 40"/>
          <p:cNvSpPr txBox="1"/>
          <p:nvPr/>
        </p:nvSpPr>
        <p:spPr>
          <a:xfrm>
            <a:off x="1543065" y="3565856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entury Gothic" panose="020B0502020202020204" pitchFamily="34" charset="0"/>
              </a:rPr>
              <a:t>2</a:t>
            </a:r>
            <a:endParaRPr lang="fr-FR" b="1" dirty="0">
              <a:latin typeface="Century Gothic" panose="020B0502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543065" y="1430238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ZoneTexte 42"/>
          <p:cNvSpPr txBox="1"/>
          <p:nvPr/>
        </p:nvSpPr>
        <p:spPr>
          <a:xfrm>
            <a:off x="1543065" y="1710370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1918503" y="109166"/>
            <a:ext cx="3716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MIXED PROFILE </a:t>
            </a:r>
          </a:p>
          <a:p>
            <a:pPr algn="ctr"/>
            <a:r>
              <a:rPr lang="fr-FR" sz="20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1.2.2</a:t>
            </a:r>
            <a:endParaRPr lang="fr-FR" sz="2000" dirty="0">
              <a:solidFill>
                <a:srgbClr val="E5D6B1"/>
              </a:solidFill>
              <a:latin typeface="Century Gothic" panose="020B0502020202020204" pitchFamily="34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2792782" y="1436791"/>
            <a:ext cx="12409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PRO-XYLANE</a:t>
            </a:r>
          </a:p>
          <a:p>
            <a:pPr algn="ctr"/>
            <a:endParaRPr lang="en-US" sz="12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Reduces lines and wrinkles (DEJ)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2738472" y="2359449"/>
            <a:ext cx="1364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AHA</a:t>
            </a:r>
          </a:p>
          <a:p>
            <a:pPr algn="ctr"/>
            <a:r>
              <a:rPr lang="en-US" sz="900" dirty="0">
                <a:latin typeface="Century Gothic" panose="020B0502020202020204" pitchFamily="34" charset="0"/>
              </a:rPr>
              <a:t>Promotes exfoliation of the stratum </a:t>
            </a:r>
            <a:r>
              <a:rPr lang="en-US" sz="900" dirty="0" err="1">
                <a:latin typeface="Century Gothic" panose="020B0502020202020204" pitchFamily="34" charset="0"/>
              </a:rPr>
              <a:t>corneum</a:t>
            </a:r>
            <a:r>
              <a:rPr lang="en-US" sz="900" dirty="0">
                <a:latin typeface="Century Gothic" panose="020B0502020202020204" pitchFamily="34" charset="0"/>
              </a:rPr>
              <a:t> for a smooth micro-relief</a:t>
            </a:r>
          </a:p>
        </p:txBody>
      </p:sp>
      <p:sp>
        <p:nvSpPr>
          <p:cNvPr id="51" name="ZoneTexte 50"/>
          <p:cNvSpPr txBox="1"/>
          <p:nvPr/>
        </p:nvSpPr>
        <p:spPr>
          <a:xfrm>
            <a:off x="2747361" y="3309275"/>
            <a:ext cx="13195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VITAMIN C</a:t>
            </a:r>
            <a:r>
              <a:rPr lang="en-US" sz="1200" b="1" baseline="-25000" dirty="0" smtClean="0">
                <a:latin typeface="Century Gothic" panose="020B0502020202020204" pitchFamily="34" charset="0"/>
              </a:rPr>
              <a:t>E</a:t>
            </a:r>
          </a:p>
          <a:p>
            <a:pPr algn="ctr"/>
            <a:endParaRPr lang="en-US" sz="1200" b="1" baseline="-250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Reduces pigmentation spots</a:t>
            </a:r>
          </a:p>
          <a:p>
            <a:pPr algn="ctr"/>
            <a:r>
              <a:rPr lang="en-US" sz="900" baseline="-25000" dirty="0" smtClean="0">
                <a:latin typeface="Century Gothic" panose="020B0502020202020204" pitchFamily="34" charset="0"/>
              </a:rPr>
              <a:t>(</a:t>
            </a:r>
            <a:r>
              <a:rPr lang="en-US" sz="900" baseline="-25000" dirty="0" err="1">
                <a:latin typeface="Century Gothic" panose="020B0502020202020204" pitchFamily="34" charset="0"/>
              </a:rPr>
              <a:t>T</a:t>
            </a:r>
            <a:r>
              <a:rPr lang="en-US" sz="900" baseline="-25000" dirty="0" err="1" smtClean="0">
                <a:latin typeface="Century Gothic" panose="020B0502020202020204" pitchFamily="34" charset="0"/>
              </a:rPr>
              <a:t>yrosinase</a:t>
            </a:r>
            <a:r>
              <a:rPr lang="en-US" sz="900" baseline="-25000" dirty="0" smtClean="0">
                <a:latin typeface="Century Gothic" panose="020B0502020202020204" pitchFamily="34" charset="0"/>
              </a:rPr>
              <a:t> inhibition)</a:t>
            </a:r>
            <a:endParaRPr lang="en-US" sz="900" baseline="-25000" dirty="0">
              <a:latin typeface="Century Gothic" panose="020B0502020202020204" pitchFamily="34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4082294" y="2359449"/>
            <a:ext cx="1394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GLYCOLIC ACID</a:t>
            </a:r>
          </a:p>
          <a:p>
            <a:pPr algn="ctr"/>
            <a:r>
              <a:rPr lang="en-US" sz="900" dirty="0">
                <a:latin typeface="Century Gothic" panose="020B0502020202020204" pitchFamily="34" charset="0"/>
              </a:rPr>
              <a:t>Eliminates excess keratin of the epidermis for a refined skin texture</a:t>
            </a:r>
            <a:endParaRPr lang="fr-FR" sz="9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4142551" y="3309275"/>
            <a:ext cx="132120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RESORCINOL</a:t>
            </a:r>
            <a:r>
              <a:rPr lang="fr-FR" sz="1200" b="1" baseline="-250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PE</a:t>
            </a:r>
          </a:p>
          <a:p>
            <a:pPr algn="ctr"/>
            <a:endParaRPr lang="en-US" sz="9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Clarifies </a:t>
            </a:r>
            <a:r>
              <a:rPr lang="en-US" sz="900" dirty="0">
                <a:latin typeface="Century Gothic" panose="020B0502020202020204" pitchFamily="34" charset="0"/>
              </a:rPr>
              <a:t>and </a:t>
            </a:r>
            <a:r>
              <a:rPr lang="en-US" sz="900" dirty="0" smtClean="0">
                <a:latin typeface="Century Gothic" panose="020B0502020202020204" pitchFamily="34" charset="0"/>
              </a:rPr>
              <a:t>unifies </a:t>
            </a:r>
            <a:r>
              <a:rPr lang="en-US" sz="900" dirty="0">
                <a:latin typeface="Century Gothic" panose="020B0502020202020204" pitchFamily="34" charset="0"/>
              </a:rPr>
              <a:t>the complexion</a:t>
            </a:r>
            <a:endParaRPr lang="fr-FR" sz="900" b="1" baseline="-250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53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6203" y="788213"/>
            <a:ext cx="3460959" cy="4432308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2771873" y="3293400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2771871" y="2361298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2771873" y="1430238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4139817" y="1430238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D5C79E"/>
              </a:gs>
              <a:gs pos="99000">
                <a:srgbClr val="C9AD78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5507761" y="1430238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C9AD78"/>
              </a:gs>
              <a:gs pos="99000">
                <a:srgbClr val="93712F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1918502" y="3285724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1918503" y="2361298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8"/>
          <p:cNvCxnSpPr/>
          <p:nvPr/>
        </p:nvCxnSpPr>
        <p:spPr>
          <a:xfrm>
            <a:off x="2772844" y="1344579"/>
            <a:ext cx="1279857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E5D6B1"/>
                </a:gs>
                <a:gs pos="100000">
                  <a:srgbClr val="D0BA8B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138632" y="1344579"/>
            <a:ext cx="1279857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CFBA88"/>
                </a:gs>
                <a:gs pos="100000">
                  <a:srgbClr val="AE9153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5506784" y="1344579"/>
            <a:ext cx="1255128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AE9153"/>
                </a:gs>
                <a:gs pos="100000">
                  <a:srgbClr val="997734"/>
                </a:gs>
              </a:gsLst>
              <a:lin ang="0" scaled="1"/>
              <a:tileRect/>
            </a:gra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771874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E5D6B1"/>
                </a:solidFill>
                <a:latin typeface="Arial"/>
                <a:cs typeface="Arial"/>
              </a:rPr>
              <a:t>GRADE 1</a:t>
            </a:r>
            <a:endParaRPr lang="fr-FR" sz="900" dirty="0">
              <a:solidFill>
                <a:srgbClr val="E5D6B1"/>
              </a:solidFill>
              <a:latin typeface="Arial"/>
              <a:cs typeface="Arial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139046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DBC493"/>
                </a:solidFill>
                <a:latin typeface="Arial"/>
                <a:cs typeface="Arial"/>
              </a:rPr>
              <a:t>GRADE 2</a:t>
            </a:r>
            <a:endParaRPr lang="fr-FR" sz="900" dirty="0">
              <a:solidFill>
                <a:srgbClr val="DBC493"/>
              </a:solidFill>
              <a:latin typeface="Arial"/>
              <a:cs typeface="Arial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511885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B8975B"/>
                </a:solidFill>
                <a:latin typeface="Arial"/>
                <a:cs typeface="Arial"/>
              </a:rPr>
              <a:t>GRADE 3</a:t>
            </a:r>
            <a:endParaRPr lang="fr-FR" sz="900" dirty="0">
              <a:solidFill>
                <a:srgbClr val="B8975B"/>
              </a:solidFill>
              <a:latin typeface="Arial"/>
              <a:cs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918503" y="109166"/>
            <a:ext cx="3716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RADICAL PROFILE </a:t>
            </a:r>
          </a:p>
          <a:p>
            <a:pPr algn="ctr"/>
            <a:r>
              <a:rPr lang="fr-FR" sz="20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3.1.1</a:t>
            </a:r>
            <a:endParaRPr lang="fr-FR" sz="2000" dirty="0">
              <a:solidFill>
                <a:srgbClr val="E5D6B1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791508" y="2605383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Century Gothic" panose="020B0502020202020204" pitchFamily="34" charset="0"/>
              </a:rPr>
              <a:t>TEXTURE</a:t>
            </a:r>
          </a:p>
          <a:p>
            <a:pPr algn="ctr"/>
            <a:r>
              <a:rPr lang="fr-FR" sz="800" dirty="0" smtClean="0">
                <a:latin typeface="Century Gothic" panose="020B0502020202020204" pitchFamily="34" charset="0"/>
              </a:rPr>
              <a:t>IRREGULARITIES</a:t>
            </a:r>
            <a:endParaRPr lang="fr-FR" sz="800" dirty="0">
              <a:latin typeface="Century Gothic" panose="020B0502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918502" y="1430238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1791507" y="3529809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Century Gothic" panose="020B0502020202020204" pitchFamily="34" charset="0"/>
              </a:rPr>
              <a:t>TONE</a:t>
            </a:r>
          </a:p>
          <a:p>
            <a:pPr algn="ctr"/>
            <a:r>
              <a:rPr lang="fr-FR" sz="800" dirty="0" smtClean="0">
                <a:latin typeface="Century Gothic" panose="020B0502020202020204" pitchFamily="34" charset="0"/>
              </a:rPr>
              <a:t>DYSCHROMIAS</a:t>
            </a:r>
            <a:endParaRPr lang="fr-FR" sz="800" dirty="0">
              <a:latin typeface="Century Gothic" panose="020B05020202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792782" y="1436791"/>
            <a:ext cx="12409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PRO-XYLANE</a:t>
            </a:r>
          </a:p>
          <a:p>
            <a:pPr algn="ctr"/>
            <a:endParaRPr lang="en-US" sz="12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Reduces lines and wrinkles (DEJ)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111391" y="1436791"/>
            <a:ext cx="136481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HYALURONIC ACID</a:t>
            </a:r>
          </a:p>
          <a:p>
            <a:pPr algn="ctr"/>
            <a:r>
              <a:rPr lang="en-US" sz="900" dirty="0">
                <a:latin typeface="Century Gothic" panose="020B0502020202020204" pitchFamily="34" charset="0"/>
              </a:rPr>
              <a:t>Hydrates </a:t>
            </a:r>
            <a:r>
              <a:rPr lang="en-US" sz="900" dirty="0" smtClean="0">
                <a:latin typeface="Century Gothic" panose="020B0502020202020204" pitchFamily="34" charset="0"/>
              </a:rPr>
              <a:t>and re-plumps </a:t>
            </a:r>
            <a:r>
              <a:rPr lang="en-US" sz="900" dirty="0">
                <a:latin typeface="Century Gothic" panose="020B0502020202020204" pitchFamily="34" charset="0"/>
              </a:rPr>
              <a:t>the </a:t>
            </a:r>
            <a:r>
              <a:rPr lang="en-US" sz="900" dirty="0" smtClean="0">
                <a:latin typeface="Century Gothic" panose="020B0502020202020204" pitchFamily="34" charset="0"/>
              </a:rPr>
              <a:t>skin (Epidermis)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5465766" y="1436791"/>
            <a:ext cx="1364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RHAMNOSE</a:t>
            </a:r>
          </a:p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Strengthens </a:t>
            </a:r>
            <a:r>
              <a:rPr lang="en-US" sz="900" dirty="0">
                <a:latin typeface="Century Gothic" panose="020B0502020202020204" pitchFamily="34" charset="0"/>
              </a:rPr>
              <a:t>the structure of the skin for increased density and </a:t>
            </a:r>
            <a:r>
              <a:rPr lang="en-US" sz="900" dirty="0" smtClean="0">
                <a:latin typeface="Century Gothic" panose="020B0502020202020204" pitchFamily="34" charset="0"/>
              </a:rPr>
              <a:t>firmness (Dermis)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2738472" y="2359449"/>
            <a:ext cx="1364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AHA</a:t>
            </a:r>
          </a:p>
          <a:p>
            <a:pPr algn="ctr"/>
            <a:r>
              <a:rPr lang="en-US" sz="900" dirty="0">
                <a:latin typeface="Century Gothic" panose="020B0502020202020204" pitchFamily="34" charset="0"/>
              </a:rPr>
              <a:t>Promotes exfoliation of the stratum </a:t>
            </a:r>
            <a:r>
              <a:rPr lang="en-US" sz="900" dirty="0" err="1">
                <a:latin typeface="Century Gothic" panose="020B0502020202020204" pitchFamily="34" charset="0"/>
              </a:rPr>
              <a:t>corneum</a:t>
            </a:r>
            <a:r>
              <a:rPr lang="en-US" sz="900" dirty="0">
                <a:latin typeface="Century Gothic" panose="020B0502020202020204" pitchFamily="34" charset="0"/>
              </a:rPr>
              <a:t> for a smooth micro-relief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2747361" y="3309275"/>
            <a:ext cx="13195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VITAMIN C</a:t>
            </a:r>
            <a:r>
              <a:rPr lang="en-US" sz="1200" b="1" baseline="-25000" dirty="0" smtClean="0">
                <a:latin typeface="Century Gothic" panose="020B0502020202020204" pitchFamily="34" charset="0"/>
              </a:rPr>
              <a:t>E</a:t>
            </a:r>
          </a:p>
          <a:p>
            <a:pPr algn="ctr"/>
            <a:endParaRPr lang="en-US" sz="1200" b="1" baseline="-250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Reduces pigmentation spots</a:t>
            </a:r>
          </a:p>
          <a:p>
            <a:pPr algn="ctr"/>
            <a:r>
              <a:rPr lang="en-US" sz="900" baseline="-25000" dirty="0" smtClean="0">
                <a:latin typeface="Century Gothic" panose="020B0502020202020204" pitchFamily="34" charset="0"/>
              </a:rPr>
              <a:t>(</a:t>
            </a:r>
            <a:r>
              <a:rPr lang="en-US" sz="900" baseline="-25000" dirty="0" err="1">
                <a:latin typeface="Century Gothic" panose="020B0502020202020204" pitchFamily="34" charset="0"/>
              </a:rPr>
              <a:t>T</a:t>
            </a:r>
            <a:r>
              <a:rPr lang="en-US" sz="900" baseline="-25000" dirty="0" err="1" smtClean="0">
                <a:latin typeface="Century Gothic" panose="020B0502020202020204" pitchFamily="34" charset="0"/>
              </a:rPr>
              <a:t>yrosinase</a:t>
            </a:r>
            <a:r>
              <a:rPr lang="en-US" sz="900" baseline="-25000" dirty="0" smtClean="0">
                <a:latin typeface="Century Gothic" panose="020B0502020202020204" pitchFamily="34" charset="0"/>
              </a:rPr>
              <a:t> inhibition)</a:t>
            </a:r>
            <a:endParaRPr lang="en-US" sz="900" baseline="-25000" dirty="0">
              <a:latin typeface="Century Gothic" panose="020B0502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50468" y="4287900"/>
            <a:ext cx="5211444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US" sz="1200" u="sng" dirty="0" smtClean="0">
                <a:solidFill>
                  <a:srgbClr val="CFBA88"/>
                </a:solidFill>
                <a:latin typeface="Century Gothic" panose="020B0502020202020204" pitchFamily="34" charset="0"/>
              </a:rPr>
              <a:t>Texture</a:t>
            </a:r>
            <a:r>
              <a:rPr lang="en-US" sz="1200" dirty="0" smtClean="0">
                <a:solidFill>
                  <a:srgbClr val="CFBA88"/>
                </a:solidFill>
                <a:latin typeface="Century Gothic" panose="020B0502020202020204" pitchFamily="34" charset="0"/>
              </a:rPr>
              <a:t>: Ideal </a:t>
            </a:r>
            <a:r>
              <a:rPr lang="en-US" sz="1200" dirty="0">
                <a:solidFill>
                  <a:srgbClr val="CFBA88"/>
                </a:solidFill>
                <a:latin typeface="Century Gothic" panose="020B0502020202020204" pitchFamily="34" charset="0"/>
              </a:rPr>
              <a:t>alliance between high efficacy and sensory experience, the formula 3.1.1 melts into the skin and envelops it, leaving it visibly plumped.</a:t>
            </a:r>
            <a:r>
              <a:rPr lang="en-US" sz="1200" b="1" dirty="0">
                <a:solidFill>
                  <a:srgbClr val="CFBA88"/>
                </a:solidFill>
                <a:latin typeface="Century Gothic" panose="020B0502020202020204" pitchFamily="34" charset="0"/>
              </a:rPr>
              <a:t> </a:t>
            </a:r>
            <a:endParaRPr lang="fr-FR" sz="1200" dirty="0">
              <a:solidFill>
                <a:srgbClr val="CFBA88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843131" y="1648815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latin typeface="Century Gothic" panose="020B0502020202020204" pitchFamily="34" charset="0"/>
              </a:rPr>
              <a:t>SUBSTANCE</a:t>
            </a:r>
          </a:p>
          <a:p>
            <a:r>
              <a:rPr lang="fr-FR" sz="800" dirty="0" smtClean="0">
                <a:latin typeface="Century Gothic" panose="020B0502020202020204" pitchFamily="34" charset="0"/>
              </a:rPr>
              <a:t>DEGRADATION</a:t>
            </a:r>
            <a:endParaRPr lang="fr-FR" sz="800" dirty="0">
              <a:latin typeface="Century Gothic" panose="020B0502020202020204" pitchFamily="34" charset="0"/>
            </a:endParaRPr>
          </a:p>
        </p:txBody>
      </p:sp>
      <p:sp>
        <p:nvSpPr>
          <p:cNvPr id="6" name="Arrondir un rectangle avec un coin diagonal 5"/>
          <p:cNvSpPr/>
          <p:nvPr/>
        </p:nvSpPr>
        <p:spPr>
          <a:xfrm>
            <a:off x="1550468" y="4287900"/>
            <a:ext cx="5211443" cy="707433"/>
          </a:xfrm>
          <a:prstGeom prst="round2DiagRect">
            <a:avLst/>
          </a:prstGeom>
          <a:noFill/>
          <a:ln>
            <a:solidFill>
              <a:srgbClr val="D0BA8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1543065" y="1430238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1543065" y="1710370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entury Gothic" panose="020B0502020202020204" pitchFamily="34" charset="0"/>
              </a:rPr>
              <a:t>3</a:t>
            </a:r>
            <a:endParaRPr lang="fr-FR" b="1" dirty="0">
              <a:latin typeface="Century Gothic" panose="020B0502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543065" y="2361298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1550467" y="2620771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entury Gothic" panose="020B0502020202020204" pitchFamily="34" charset="0"/>
              </a:rPr>
              <a:t>1</a:t>
            </a:r>
            <a:endParaRPr lang="fr-FR" b="1" dirty="0">
              <a:latin typeface="Century Gothic" panose="020B0502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543065" y="3293400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1550467" y="3552873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entury Gothic" panose="020B0502020202020204" pitchFamily="34" charset="0"/>
              </a:rPr>
              <a:t>1</a:t>
            </a:r>
            <a:endParaRPr lang="fr-FR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81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200" y="1317438"/>
            <a:ext cx="2631335" cy="403243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5197567" y="4703543"/>
            <a:ext cx="2365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RADICAL PROFILE </a:t>
            </a:r>
          </a:p>
          <a:p>
            <a:pPr algn="ctr"/>
            <a:r>
              <a:rPr lang="fr-FR" sz="18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1.3.1</a:t>
            </a:r>
            <a:endParaRPr lang="fr-FR" sz="1800" dirty="0">
              <a:solidFill>
                <a:srgbClr val="E5D6B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12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5506784" y="2361299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C9AD78"/>
              </a:gs>
              <a:gs pos="99000">
                <a:srgbClr val="93712F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/>
          <p:cNvSpPr/>
          <p:nvPr/>
        </p:nvSpPr>
        <p:spPr>
          <a:xfrm>
            <a:off x="4139817" y="2361299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D5C79E"/>
              </a:gs>
              <a:gs pos="99000">
                <a:srgbClr val="C9AD78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/>
          <p:cNvSpPr/>
          <p:nvPr/>
        </p:nvSpPr>
        <p:spPr>
          <a:xfrm>
            <a:off x="2771873" y="3293400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/>
          <p:cNvSpPr/>
          <p:nvPr/>
        </p:nvSpPr>
        <p:spPr>
          <a:xfrm>
            <a:off x="2771871" y="2361298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/>
          <p:cNvSpPr/>
          <p:nvPr/>
        </p:nvSpPr>
        <p:spPr>
          <a:xfrm>
            <a:off x="2771873" y="1430238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271" y="729722"/>
            <a:ext cx="2688900" cy="4120652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2772844" y="1344579"/>
            <a:ext cx="1279857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E5D6B1"/>
                </a:gs>
                <a:gs pos="100000">
                  <a:srgbClr val="D0BA8B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138632" y="1344579"/>
            <a:ext cx="1279857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CFBA88"/>
                </a:gs>
                <a:gs pos="100000">
                  <a:srgbClr val="AE9153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5506784" y="1344579"/>
            <a:ext cx="1255128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AE9153"/>
                </a:gs>
                <a:gs pos="100000">
                  <a:srgbClr val="997734"/>
                </a:gs>
              </a:gsLst>
              <a:lin ang="0" scaled="1"/>
              <a:tileRect/>
            </a:gra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771874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E5D6B1"/>
                </a:solidFill>
                <a:latin typeface="Arial"/>
                <a:cs typeface="Arial"/>
              </a:rPr>
              <a:t>GRADE 1</a:t>
            </a:r>
            <a:endParaRPr lang="fr-FR" sz="900" dirty="0">
              <a:solidFill>
                <a:srgbClr val="E5D6B1"/>
              </a:solidFill>
              <a:latin typeface="Arial"/>
              <a:cs typeface="Arial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139046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DBC493"/>
                </a:solidFill>
                <a:latin typeface="Arial"/>
                <a:cs typeface="Arial"/>
              </a:rPr>
              <a:t>GRADE 2</a:t>
            </a:r>
            <a:endParaRPr lang="fr-FR" sz="900" dirty="0">
              <a:solidFill>
                <a:srgbClr val="DBC493"/>
              </a:solidFill>
              <a:latin typeface="Arial"/>
              <a:cs typeface="Arial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511885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B8975B"/>
                </a:solidFill>
                <a:latin typeface="Arial"/>
                <a:cs typeface="Arial"/>
              </a:rPr>
              <a:t>GRADE 3</a:t>
            </a:r>
            <a:endParaRPr lang="fr-FR" sz="900" dirty="0">
              <a:solidFill>
                <a:srgbClr val="B8975B"/>
              </a:solidFill>
              <a:latin typeface="Arial"/>
              <a:cs typeface="Arial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852680" y="1664207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SUBSTANCE</a:t>
            </a:r>
          </a:p>
          <a:p>
            <a:r>
              <a:rPr lang="fr-FR" sz="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DEGRADATION</a:t>
            </a:r>
            <a:endParaRPr lang="fr-FR" sz="8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791508" y="2605383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TEXTURE</a:t>
            </a:r>
          </a:p>
          <a:p>
            <a:pPr algn="ctr"/>
            <a:r>
              <a:rPr lang="fr-FR" sz="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IRREGULARITIES</a:t>
            </a:r>
            <a:endParaRPr lang="fr-FR" sz="8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791508" y="3529809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TONE</a:t>
            </a:r>
          </a:p>
          <a:p>
            <a:pPr algn="ctr"/>
            <a:r>
              <a:rPr lang="fr-FR" sz="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DYSCHROMIAS</a:t>
            </a:r>
            <a:endParaRPr lang="fr-FR" sz="8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54784" y="4287900"/>
            <a:ext cx="5207128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US" sz="1200" u="sng" dirty="0" smtClean="0">
                <a:solidFill>
                  <a:srgbClr val="DBC493"/>
                </a:solidFill>
                <a:latin typeface="Century Gothic" panose="020B0502020202020204" pitchFamily="34" charset="0"/>
              </a:rPr>
              <a:t>Texture</a:t>
            </a:r>
            <a:r>
              <a:rPr lang="en-US" sz="1200" dirty="0" smtClean="0">
                <a:solidFill>
                  <a:srgbClr val="DBC493"/>
                </a:solidFill>
                <a:latin typeface="Century Gothic" panose="020B0502020202020204" pitchFamily="34" charset="0"/>
              </a:rPr>
              <a:t>: </a:t>
            </a:r>
            <a:r>
              <a:rPr lang="en-US" sz="1200" dirty="0">
                <a:solidFill>
                  <a:srgbClr val="DBC493"/>
                </a:solidFill>
                <a:latin typeface="Century Gothic" panose="020B0502020202020204" pitchFamily="34" charset="0"/>
              </a:rPr>
              <a:t>Ideal alliance between high efficacy and sensory experience, the formula 1.3.1 is fresh and fluid upon application. It quickly penetrates the surface of the epidermis, like a skin perfecting invisible veil. </a:t>
            </a:r>
            <a:endParaRPr lang="fr-FR" sz="1200" dirty="0">
              <a:solidFill>
                <a:srgbClr val="DBC493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4082294" y="2359449"/>
            <a:ext cx="1394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GLYCOLIC ACID</a:t>
            </a:r>
          </a:p>
          <a:p>
            <a:pPr algn="ctr"/>
            <a:r>
              <a:rPr lang="en-US" sz="900" dirty="0">
                <a:latin typeface="Century Gothic" panose="020B0502020202020204" pitchFamily="34" charset="0"/>
              </a:rPr>
              <a:t>Eliminates excess keratin of the epidermis for a refined skin texture</a:t>
            </a:r>
            <a:endParaRPr lang="fr-FR" sz="9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5433425" y="2316417"/>
            <a:ext cx="138227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HEPES</a:t>
            </a:r>
          </a:p>
          <a:p>
            <a:pPr algn="ctr"/>
            <a:r>
              <a:rPr lang="en-US" sz="900" dirty="0">
                <a:latin typeface="Century Gothic" panose="020B0502020202020204" pitchFamily="34" charset="0"/>
              </a:rPr>
              <a:t>Promotes desquamation at the skin's surface to fade away surface imperfections</a:t>
            </a:r>
            <a:endParaRPr lang="fr-FR" sz="900" dirty="0">
              <a:latin typeface="Century Gothic" panose="020B0502020202020204" pitchFamily="34" charset="0"/>
            </a:endParaRPr>
          </a:p>
          <a:p>
            <a:pPr algn="ctr"/>
            <a:endParaRPr lang="fr-FR" sz="12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918502" y="3285724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1918503" y="2361298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3" name="Connecteur droit 32"/>
          <p:cNvCxnSpPr/>
          <p:nvPr/>
        </p:nvCxnSpPr>
        <p:spPr>
          <a:xfrm>
            <a:off x="2772844" y="1344579"/>
            <a:ext cx="1279857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E5D6B1"/>
                </a:gs>
                <a:gs pos="100000">
                  <a:srgbClr val="D0BA8B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1791508" y="2605383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Century Gothic" panose="020B0502020202020204" pitchFamily="34" charset="0"/>
              </a:rPr>
              <a:t>TEXTURE</a:t>
            </a:r>
          </a:p>
          <a:p>
            <a:pPr algn="ctr"/>
            <a:r>
              <a:rPr lang="fr-FR" sz="800" dirty="0" smtClean="0">
                <a:latin typeface="Century Gothic" panose="020B0502020202020204" pitchFamily="34" charset="0"/>
              </a:rPr>
              <a:t>IRREGULARITIES</a:t>
            </a:r>
            <a:endParaRPr lang="fr-FR" sz="800" dirty="0">
              <a:latin typeface="Century Gothic" panose="020B0502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918502" y="1430238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1791507" y="3529809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Century Gothic" panose="020B0502020202020204" pitchFamily="34" charset="0"/>
              </a:rPr>
              <a:t>TONE</a:t>
            </a:r>
          </a:p>
          <a:p>
            <a:pPr algn="ctr"/>
            <a:r>
              <a:rPr lang="fr-FR" sz="800" dirty="0" smtClean="0">
                <a:latin typeface="Century Gothic" panose="020B0502020202020204" pitchFamily="34" charset="0"/>
              </a:rPr>
              <a:t>DYSCHROMIAS</a:t>
            </a:r>
            <a:endParaRPr lang="fr-FR" sz="800" dirty="0">
              <a:latin typeface="Century Gothic" panose="020B0502020202020204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1843131" y="1648815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latin typeface="Century Gothic" panose="020B0502020202020204" pitchFamily="34" charset="0"/>
              </a:rPr>
              <a:t>SUBSTANCE</a:t>
            </a:r>
          </a:p>
          <a:p>
            <a:r>
              <a:rPr lang="fr-FR" sz="800" dirty="0" smtClean="0">
                <a:latin typeface="Century Gothic" panose="020B0502020202020204" pitchFamily="34" charset="0"/>
              </a:rPr>
              <a:t>DEGRADATION</a:t>
            </a:r>
            <a:endParaRPr lang="fr-FR" sz="800" dirty="0">
              <a:latin typeface="Century Gothic" panose="020B0502020202020204" pitchFamily="34" charset="0"/>
            </a:endParaRPr>
          </a:p>
        </p:txBody>
      </p:sp>
      <p:sp>
        <p:nvSpPr>
          <p:cNvPr id="2" name="Arrondir un rectangle avec un coin diagonal 1"/>
          <p:cNvSpPr/>
          <p:nvPr/>
        </p:nvSpPr>
        <p:spPr>
          <a:xfrm>
            <a:off x="1543065" y="4287900"/>
            <a:ext cx="5249647" cy="830997"/>
          </a:xfrm>
          <a:prstGeom prst="round2DiagRect">
            <a:avLst/>
          </a:prstGeom>
          <a:noFill/>
          <a:ln>
            <a:solidFill>
              <a:srgbClr val="AE915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1543065" y="2361297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/>
          <p:cNvSpPr txBox="1"/>
          <p:nvPr/>
        </p:nvSpPr>
        <p:spPr>
          <a:xfrm>
            <a:off x="1543065" y="2641429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entury Gothic" panose="020B0502020202020204" pitchFamily="34" charset="0"/>
              </a:rPr>
              <a:t>3</a:t>
            </a:r>
            <a:endParaRPr lang="fr-FR" b="1" dirty="0">
              <a:latin typeface="Century Gothic" panose="020B0502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543065" y="1430238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ZoneTexte 45"/>
          <p:cNvSpPr txBox="1"/>
          <p:nvPr/>
        </p:nvSpPr>
        <p:spPr>
          <a:xfrm>
            <a:off x="1543065" y="1710370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543065" y="3293400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ZoneTexte 47"/>
          <p:cNvSpPr txBox="1"/>
          <p:nvPr/>
        </p:nvSpPr>
        <p:spPr>
          <a:xfrm>
            <a:off x="1543065" y="3573532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52" name="ZoneTexte 51"/>
          <p:cNvSpPr txBox="1"/>
          <p:nvPr/>
        </p:nvSpPr>
        <p:spPr>
          <a:xfrm>
            <a:off x="1918503" y="109166"/>
            <a:ext cx="3716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RADICAL PROFILE </a:t>
            </a:r>
          </a:p>
          <a:p>
            <a:pPr algn="ctr"/>
            <a:r>
              <a:rPr lang="fr-FR" sz="20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1.3.1</a:t>
            </a:r>
            <a:endParaRPr lang="fr-FR" sz="2000" dirty="0">
              <a:solidFill>
                <a:srgbClr val="E5D6B1"/>
              </a:solidFill>
              <a:latin typeface="Century Gothic" panose="020B0502020202020204" pitchFamily="34" charset="0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2792782" y="1436791"/>
            <a:ext cx="12409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PRO-XYLANE</a:t>
            </a:r>
          </a:p>
          <a:p>
            <a:pPr algn="ctr"/>
            <a:endParaRPr lang="en-US" sz="12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Reduces lines and wrinkles (DEJ)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2738472" y="2359449"/>
            <a:ext cx="1364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AHA</a:t>
            </a:r>
          </a:p>
          <a:p>
            <a:pPr algn="ctr"/>
            <a:r>
              <a:rPr lang="en-US" sz="900" dirty="0">
                <a:latin typeface="Century Gothic" panose="020B0502020202020204" pitchFamily="34" charset="0"/>
              </a:rPr>
              <a:t>Promotes exfoliation of the stratum </a:t>
            </a:r>
            <a:r>
              <a:rPr lang="en-US" sz="900" dirty="0" err="1">
                <a:latin typeface="Century Gothic" panose="020B0502020202020204" pitchFamily="34" charset="0"/>
              </a:rPr>
              <a:t>corneum</a:t>
            </a:r>
            <a:r>
              <a:rPr lang="en-US" sz="900" dirty="0">
                <a:latin typeface="Century Gothic" panose="020B0502020202020204" pitchFamily="34" charset="0"/>
              </a:rPr>
              <a:t> for a smooth micro-relief</a:t>
            </a:r>
          </a:p>
        </p:txBody>
      </p:sp>
      <p:sp>
        <p:nvSpPr>
          <p:cNvPr id="55" name="ZoneTexte 54"/>
          <p:cNvSpPr txBox="1"/>
          <p:nvPr/>
        </p:nvSpPr>
        <p:spPr>
          <a:xfrm>
            <a:off x="2747361" y="3309275"/>
            <a:ext cx="13195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VITAMIN C</a:t>
            </a:r>
            <a:r>
              <a:rPr lang="en-US" sz="1200" b="1" baseline="-25000" dirty="0" smtClean="0">
                <a:latin typeface="Century Gothic" panose="020B0502020202020204" pitchFamily="34" charset="0"/>
              </a:rPr>
              <a:t>E</a:t>
            </a:r>
          </a:p>
          <a:p>
            <a:pPr algn="ctr"/>
            <a:endParaRPr lang="en-US" sz="1200" b="1" baseline="-250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Reduces pigmentation spots</a:t>
            </a:r>
          </a:p>
          <a:p>
            <a:pPr algn="ctr"/>
            <a:r>
              <a:rPr lang="en-US" sz="900" baseline="-25000" dirty="0" smtClean="0">
                <a:latin typeface="Century Gothic" panose="020B0502020202020204" pitchFamily="34" charset="0"/>
              </a:rPr>
              <a:t>(</a:t>
            </a:r>
            <a:r>
              <a:rPr lang="en-US" sz="900" baseline="-25000" dirty="0" err="1">
                <a:latin typeface="Century Gothic" panose="020B0502020202020204" pitchFamily="34" charset="0"/>
              </a:rPr>
              <a:t>T</a:t>
            </a:r>
            <a:r>
              <a:rPr lang="en-US" sz="900" baseline="-25000" dirty="0" err="1" smtClean="0">
                <a:latin typeface="Century Gothic" panose="020B0502020202020204" pitchFamily="34" charset="0"/>
              </a:rPr>
              <a:t>yrosinase</a:t>
            </a:r>
            <a:r>
              <a:rPr lang="en-US" sz="900" baseline="-25000" dirty="0" smtClean="0">
                <a:latin typeface="Century Gothic" panose="020B0502020202020204" pitchFamily="34" charset="0"/>
              </a:rPr>
              <a:t> inhibition)</a:t>
            </a:r>
            <a:endParaRPr lang="en-US" sz="900" baseline="-25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53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119" y="1337734"/>
            <a:ext cx="2562844" cy="392747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5279852" y="4703544"/>
            <a:ext cx="2282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RADICAL PROFILE </a:t>
            </a:r>
          </a:p>
          <a:p>
            <a:pPr algn="ctr"/>
            <a:r>
              <a:rPr lang="fr-FR" sz="18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1.1.3</a:t>
            </a:r>
            <a:endParaRPr lang="fr-FR" sz="1800" dirty="0">
              <a:solidFill>
                <a:srgbClr val="E5D6B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28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5511885" y="3285724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C9AD78"/>
              </a:gs>
              <a:gs pos="99000">
                <a:srgbClr val="93712F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/>
          <p:cNvSpPr/>
          <p:nvPr/>
        </p:nvSpPr>
        <p:spPr>
          <a:xfrm>
            <a:off x="4139046" y="3285724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D5C79E"/>
              </a:gs>
              <a:gs pos="99000">
                <a:srgbClr val="C9AD78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2771873" y="3293400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2771871" y="2361298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2771873" y="1430238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1918502" y="3285724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1918503" y="2361298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1918502" y="1430238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933" y="753112"/>
            <a:ext cx="2633735" cy="4036113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2772844" y="1344579"/>
            <a:ext cx="1279857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E5D6B1"/>
                </a:gs>
                <a:gs pos="100000">
                  <a:srgbClr val="D0BA8B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138632" y="1344579"/>
            <a:ext cx="1279857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CFBA88"/>
                </a:gs>
                <a:gs pos="100000">
                  <a:srgbClr val="AE9153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5506784" y="1344579"/>
            <a:ext cx="1255128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AE9153"/>
                </a:gs>
                <a:gs pos="100000">
                  <a:srgbClr val="997734"/>
                </a:gs>
              </a:gsLst>
              <a:lin ang="0" scaled="1"/>
              <a:tileRect/>
            </a:gra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771874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E5D6B1"/>
                </a:solidFill>
                <a:latin typeface="Arial"/>
                <a:cs typeface="Arial"/>
              </a:rPr>
              <a:t>GRADE 1</a:t>
            </a:r>
            <a:endParaRPr lang="fr-FR" sz="900" dirty="0">
              <a:solidFill>
                <a:srgbClr val="E5D6B1"/>
              </a:solidFill>
              <a:latin typeface="Arial"/>
              <a:cs typeface="Arial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139046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DBC493"/>
                </a:solidFill>
                <a:latin typeface="Arial"/>
                <a:cs typeface="Arial"/>
              </a:rPr>
              <a:t>GRADE 2</a:t>
            </a:r>
            <a:endParaRPr lang="fr-FR" sz="900" dirty="0">
              <a:solidFill>
                <a:srgbClr val="DBC493"/>
              </a:solidFill>
              <a:latin typeface="Arial"/>
              <a:cs typeface="Arial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511885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B8975B"/>
                </a:solidFill>
                <a:latin typeface="Arial"/>
                <a:cs typeface="Arial"/>
              </a:rPr>
              <a:t>GRADE 3</a:t>
            </a:r>
            <a:endParaRPr lang="fr-FR" sz="900" dirty="0">
              <a:solidFill>
                <a:srgbClr val="B8975B"/>
              </a:solidFill>
              <a:latin typeface="Arial"/>
              <a:cs typeface="Arial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852680" y="1664207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SUBSTANCE</a:t>
            </a:r>
          </a:p>
          <a:p>
            <a:r>
              <a:rPr lang="fr-FR" sz="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DEGRADATION</a:t>
            </a:r>
            <a:endParaRPr lang="fr-FR" sz="8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791508" y="2605383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TEXTURE</a:t>
            </a:r>
          </a:p>
          <a:p>
            <a:pPr algn="ctr"/>
            <a:r>
              <a:rPr lang="fr-FR" sz="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IRREGULARITIES</a:t>
            </a:r>
            <a:endParaRPr lang="fr-FR" sz="8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791508" y="3529809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TONE</a:t>
            </a:r>
          </a:p>
          <a:p>
            <a:pPr algn="ctr"/>
            <a:r>
              <a:rPr lang="fr-FR" sz="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DYSCHROMIAS</a:t>
            </a:r>
            <a:endParaRPr lang="fr-FR" sz="8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43066" y="4287900"/>
            <a:ext cx="5218846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US" sz="1200" u="sng" dirty="0" smtClean="0">
                <a:solidFill>
                  <a:srgbClr val="DBC493"/>
                </a:solidFill>
                <a:latin typeface="Century Gothic" panose="020B0502020202020204" pitchFamily="34" charset="0"/>
              </a:rPr>
              <a:t>Texture</a:t>
            </a:r>
            <a:r>
              <a:rPr lang="en-US" sz="1200" dirty="0" smtClean="0">
                <a:solidFill>
                  <a:srgbClr val="DBC493"/>
                </a:solidFill>
                <a:latin typeface="Century Gothic" panose="020B0502020202020204" pitchFamily="34" charset="0"/>
              </a:rPr>
              <a:t>: </a:t>
            </a:r>
            <a:r>
              <a:rPr lang="en-US" sz="1200" dirty="0">
                <a:solidFill>
                  <a:srgbClr val="DBC493"/>
                </a:solidFill>
                <a:latin typeface="Century Gothic" panose="020B0502020202020204" pitchFamily="34" charset="0"/>
              </a:rPr>
              <a:t>Ideal alliance between high efficacy and sensory experience, the formula 1.1.3, with iridescent reflections, glides over the skin giving it renewed radiance.</a:t>
            </a:r>
            <a:endParaRPr lang="fr-FR" sz="1200" dirty="0">
              <a:solidFill>
                <a:srgbClr val="DBC493"/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4142551" y="3309275"/>
            <a:ext cx="132120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RESORCINOL</a:t>
            </a:r>
            <a:r>
              <a:rPr lang="fr-FR" sz="1200" b="1" baseline="-250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PE</a:t>
            </a:r>
          </a:p>
          <a:p>
            <a:pPr algn="ctr"/>
            <a:endParaRPr lang="en-US" sz="9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Clarifies </a:t>
            </a:r>
            <a:r>
              <a:rPr lang="en-US" sz="900" dirty="0">
                <a:latin typeface="Century Gothic" panose="020B0502020202020204" pitchFamily="34" charset="0"/>
              </a:rPr>
              <a:t>and </a:t>
            </a:r>
            <a:r>
              <a:rPr lang="en-US" sz="900" dirty="0" smtClean="0">
                <a:latin typeface="Century Gothic" panose="020B0502020202020204" pitchFamily="34" charset="0"/>
              </a:rPr>
              <a:t>unifies </a:t>
            </a:r>
            <a:r>
              <a:rPr lang="en-US" sz="900" dirty="0">
                <a:latin typeface="Century Gothic" panose="020B0502020202020204" pitchFamily="34" charset="0"/>
              </a:rPr>
              <a:t>the complexion</a:t>
            </a:r>
            <a:endParaRPr lang="fr-FR" sz="900" b="1" baseline="-250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5424139" y="3298517"/>
            <a:ext cx="1471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LHA</a:t>
            </a:r>
          </a:p>
          <a:p>
            <a:pPr algn="ctr"/>
            <a:r>
              <a:rPr lang="en-US" sz="900" dirty="0">
                <a:latin typeface="Century Gothic" panose="020B0502020202020204" pitchFamily="34" charset="0"/>
              </a:rPr>
              <a:t>Promotes the exfoliation of cells for better light reflectance at the skin's surface</a:t>
            </a:r>
            <a:endParaRPr lang="fr-FR" sz="9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Arrondir un rectangle avec un coin diagonal 2"/>
          <p:cNvSpPr/>
          <p:nvPr/>
        </p:nvSpPr>
        <p:spPr>
          <a:xfrm>
            <a:off x="1543065" y="4287900"/>
            <a:ext cx="5218847" cy="646331"/>
          </a:xfrm>
          <a:prstGeom prst="round2DiagRect">
            <a:avLst/>
          </a:prstGeom>
          <a:noFill/>
          <a:ln>
            <a:solidFill>
              <a:srgbClr val="AE8F5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1543065" y="1430238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/>
          <p:cNvSpPr txBox="1"/>
          <p:nvPr/>
        </p:nvSpPr>
        <p:spPr>
          <a:xfrm>
            <a:off x="1543065" y="1710370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543065" y="2371503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ZoneTexte 40"/>
          <p:cNvSpPr txBox="1"/>
          <p:nvPr/>
        </p:nvSpPr>
        <p:spPr>
          <a:xfrm>
            <a:off x="1543065" y="2651635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543065" y="3293400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ZoneTexte 42"/>
          <p:cNvSpPr txBox="1"/>
          <p:nvPr/>
        </p:nvSpPr>
        <p:spPr>
          <a:xfrm>
            <a:off x="1543065" y="3573532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entury Gothic" panose="020B0502020202020204" pitchFamily="34" charset="0"/>
              </a:rPr>
              <a:t>3</a:t>
            </a:r>
            <a:endParaRPr lang="fr-FR" b="1" dirty="0">
              <a:latin typeface="Century Gothic" panose="020B0502020202020204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1918503" y="109166"/>
            <a:ext cx="3716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RADICAL PROFILE </a:t>
            </a:r>
          </a:p>
          <a:p>
            <a:pPr algn="ctr"/>
            <a:r>
              <a:rPr lang="fr-FR" sz="20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1.1.3</a:t>
            </a:r>
            <a:endParaRPr lang="fr-FR" sz="2000" dirty="0">
              <a:solidFill>
                <a:srgbClr val="E5D6B1"/>
              </a:solidFill>
              <a:latin typeface="Century Gothic" panose="020B0502020202020204" pitchFamily="34" charset="0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2792782" y="1436791"/>
            <a:ext cx="12409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PRO-XYLANE</a:t>
            </a:r>
          </a:p>
          <a:p>
            <a:pPr algn="ctr"/>
            <a:endParaRPr lang="en-US" sz="12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Reduces lines and wrinkles (DEJ)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2738472" y="2359449"/>
            <a:ext cx="1364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AHA</a:t>
            </a:r>
          </a:p>
          <a:p>
            <a:pPr algn="ctr"/>
            <a:r>
              <a:rPr lang="en-US" sz="900" dirty="0">
                <a:latin typeface="Century Gothic" panose="020B0502020202020204" pitchFamily="34" charset="0"/>
              </a:rPr>
              <a:t>Promotes exfoliation of the stratum </a:t>
            </a:r>
            <a:r>
              <a:rPr lang="en-US" sz="900" dirty="0" err="1">
                <a:latin typeface="Century Gothic" panose="020B0502020202020204" pitchFamily="34" charset="0"/>
              </a:rPr>
              <a:t>corneum</a:t>
            </a:r>
            <a:r>
              <a:rPr lang="en-US" sz="900" dirty="0">
                <a:latin typeface="Century Gothic" panose="020B0502020202020204" pitchFamily="34" charset="0"/>
              </a:rPr>
              <a:t> for a smooth micro-relief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2747361" y="3309275"/>
            <a:ext cx="13195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VITAMIN C</a:t>
            </a:r>
            <a:r>
              <a:rPr lang="en-US" sz="1200" b="1" baseline="-25000" dirty="0" smtClean="0">
                <a:latin typeface="Century Gothic" panose="020B0502020202020204" pitchFamily="34" charset="0"/>
              </a:rPr>
              <a:t>E</a:t>
            </a:r>
          </a:p>
          <a:p>
            <a:pPr algn="ctr"/>
            <a:endParaRPr lang="en-US" sz="1200" b="1" baseline="-250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Reduces pigmentation spots</a:t>
            </a:r>
          </a:p>
          <a:p>
            <a:pPr algn="ctr"/>
            <a:r>
              <a:rPr lang="en-US" sz="900" baseline="-25000" dirty="0" smtClean="0">
                <a:latin typeface="Century Gothic" panose="020B0502020202020204" pitchFamily="34" charset="0"/>
              </a:rPr>
              <a:t>(</a:t>
            </a:r>
            <a:r>
              <a:rPr lang="en-US" sz="900" baseline="-25000" dirty="0" err="1">
                <a:latin typeface="Century Gothic" panose="020B0502020202020204" pitchFamily="34" charset="0"/>
              </a:rPr>
              <a:t>T</a:t>
            </a:r>
            <a:r>
              <a:rPr lang="en-US" sz="900" baseline="-25000" dirty="0" err="1" smtClean="0">
                <a:latin typeface="Century Gothic" panose="020B0502020202020204" pitchFamily="34" charset="0"/>
              </a:rPr>
              <a:t>yrosinase</a:t>
            </a:r>
            <a:r>
              <a:rPr lang="en-US" sz="900" baseline="-25000" dirty="0" smtClean="0">
                <a:latin typeface="Century Gothic" panose="020B0502020202020204" pitchFamily="34" charset="0"/>
              </a:rPr>
              <a:t> inhibition)</a:t>
            </a:r>
            <a:endParaRPr lang="en-US" sz="900" baseline="-25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09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636" y="1540934"/>
            <a:ext cx="2441297" cy="374120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5450335" y="4703544"/>
            <a:ext cx="2112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MIXED PROFILE </a:t>
            </a:r>
          </a:p>
          <a:p>
            <a:pPr algn="ctr"/>
            <a:r>
              <a:rPr lang="fr-FR" sz="18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2.1.1.</a:t>
            </a:r>
            <a:endParaRPr lang="fr-FR" sz="1800" dirty="0">
              <a:solidFill>
                <a:srgbClr val="E5D6B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39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4139046" y="2361299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D5C79E"/>
              </a:gs>
              <a:gs pos="99000">
                <a:srgbClr val="C9AD78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/>
          <p:cNvSpPr/>
          <p:nvPr/>
        </p:nvSpPr>
        <p:spPr>
          <a:xfrm>
            <a:off x="4139046" y="1430238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D5C79E"/>
              </a:gs>
              <a:gs pos="99000">
                <a:srgbClr val="C9AD78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2771873" y="3293400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2771871" y="2361298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2771873" y="1430238"/>
            <a:ext cx="1280827" cy="857500"/>
          </a:xfrm>
          <a:prstGeom prst="rect">
            <a:avLst/>
          </a:prstGeom>
          <a:gradFill flip="none" rotWithShape="1">
            <a:gsLst>
              <a:gs pos="0">
                <a:srgbClr val="F0E4CF"/>
              </a:gs>
              <a:gs pos="100000">
                <a:srgbClr val="D5C79E"/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1918502" y="3285724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1918503" y="2361298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1918502" y="1430238"/>
            <a:ext cx="766254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7409" y="710937"/>
            <a:ext cx="2679038" cy="4105538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2772844" y="1344579"/>
            <a:ext cx="1279857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E5D6B1"/>
                </a:gs>
                <a:gs pos="100000">
                  <a:srgbClr val="D0BA8B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138632" y="1344579"/>
            <a:ext cx="1279857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CFBA88"/>
                </a:gs>
                <a:gs pos="100000">
                  <a:srgbClr val="AE9153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5506784" y="1344579"/>
            <a:ext cx="1255128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rgbClr val="AE9153"/>
                </a:gs>
                <a:gs pos="100000">
                  <a:srgbClr val="997734"/>
                </a:gs>
              </a:gsLst>
              <a:lin ang="0" scaled="1"/>
              <a:tileRect/>
            </a:gra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771874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E5D6B1"/>
                </a:solidFill>
                <a:latin typeface="Arial"/>
                <a:cs typeface="Arial"/>
              </a:rPr>
              <a:t>GRADE 1</a:t>
            </a:r>
            <a:endParaRPr lang="fr-FR" sz="900" dirty="0">
              <a:solidFill>
                <a:srgbClr val="E5D6B1"/>
              </a:solidFill>
              <a:latin typeface="Arial"/>
              <a:cs typeface="Arial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139046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DBC493"/>
                </a:solidFill>
                <a:latin typeface="Arial"/>
                <a:cs typeface="Arial"/>
              </a:rPr>
              <a:t>GRADE 2</a:t>
            </a:r>
            <a:endParaRPr lang="fr-FR" sz="900" dirty="0">
              <a:solidFill>
                <a:srgbClr val="DBC493"/>
              </a:solidFill>
              <a:latin typeface="Arial"/>
              <a:cs typeface="Arial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511885" y="1132106"/>
            <a:ext cx="50669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dirty="0" smtClean="0">
                <a:solidFill>
                  <a:srgbClr val="B8975B"/>
                </a:solidFill>
                <a:latin typeface="Arial"/>
                <a:cs typeface="Arial"/>
              </a:rPr>
              <a:t>GRADE 3</a:t>
            </a:r>
            <a:endParaRPr lang="fr-FR" sz="900" dirty="0">
              <a:solidFill>
                <a:srgbClr val="B8975B"/>
              </a:solidFill>
              <a:latin typeface="Arial"/>
              <a:cs typeface="Arial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852680" y="1664207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SUBSTANCE</a:t>
            </a:r>
          </a:p>
          <a:p>
            <a:r>
              <a:rPr lang="fr-FR" sz="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DEGRADATION</a:t>
            </a:r>
            <a:endParaRPr lang="fr-FR" sz="8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791508" y="2605383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TEXTURE</a:t>
            </a:r>
          </a:p>
          <a:p>
            <a:pPr algn="ctr"/>
            <a:r>
              <a:rPr lang="fr-FR" sz="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IRREGULARITIES</a:t>
            </a:r>
            <a:endParaRPr lang="fr-FR" sz="8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791508" y="3529809"/>
            <a:ext cx="102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TONE</a:t>
            </a:r>
          </a:p>
          <a:p>
            <a:pPr algn="ctr"/>
            <a:r>
              <a:rPr lang="fr-FR" sz="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DYSCHROMIAS</a:t>
            </a:r>
            <a:endParaRPr lang="fr-FR" sz="800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54784" y="4287900"/>
            <a:ext cx="5207128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US" sz="1200" u="sng" dirty="0" smtClean="0">
                <a:solidFill>
                  <a:srgbClr val="DBC493"/>
                </a:solidFill>
                <a:latin typeface="Century Gothic" panose="020B0502020202020204" pitchFamily="34" charset="0"/>
              </a:rPr>
              <a:t>Texture</a:t>
            </a:r>
            <a:r>
              <a:rPr lang="en-US" sz="1200" dirty="0" smtClean="0">
                <a:solidFill>
                  <a:srgbClr val="DBC493"/>
                </a:solidFill>
                <a:latin typeface="Century Gothic" panose="020B0502020202020204" pitchFamily="34" charset="0"/>
              </a:rPr>
              <a:t>: </a:t>
            </a:r>
            <a:r>
              <a:rPr lang="en-US" sz="1200" dirty="0">
                <a:solidFill>
                  <a:srgbClr val="DBC493"/>
                </a:solidFill>
                <a:latin typeface="Century Gothic" panose="020B0502020202020204" pitchFamily="34" charset="0"/>
              </a:rPr>
              <a:t>Ideal alliance between high efficacy and sensory experience, the formula 2.2.1 melts and glides lightly over the skin. Enveloped, it is plumped and with a perfecting invisible veil</a:t>
            </a:r>
            <a:r>
              <a:rPr lang="en-US" sz="1200" dirty="0"/>
              <a:t>.</a:t>
            </a:r>
            <a:r>
              <a:rPr lang="en-US" sz="1200" b="1" dirty="0"/>
              <a:t> </a:t>
            </a:r>
            <a:endParaRPr lang="fr-FR" sz="1200" dirty="0">
              <a:solidFill>
                <a:srgbClr val="DBC493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Arrondir un rectangle avec un coin diagonal 1"/>
          <p:cNvSpPr/>
          <p:nvPr/>
        </p:nvSpPr>
        <p:spPr>
          <a:xfrm>
            <a:off x="1543065" y="4287900"/>
            <a:ext cx="5218846" cy="646331"/>
          </a:xfrm>
          <a:prstGeom prst="round2DiagRect">
            <a:avLst/>
          </a:prstGeom>
          <a:noFill/>
          <a:ln>
            <a:solidFill>
              <a:srgbClr val="AE8F5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1543065" y="1430238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1543065" y="1710370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entury Gothic" panose="020B0502020202020204" pitchFamily="34" charset="0"/>
              </a:rPr>
              <a:t>2</a:t>
            </a:r>
            <a:endParaRPr lang="fr-FR" b="1" dirty="0">
              <a:latin typeface="Century Gothic" panose="020B0502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543065" y="2361299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ZoneTexte 40"/>
          <p:cNvSpPr txBox="1"/>
          <p:nvPr/>
        </p:nvSpPr>
        <p:spPr>
          <a:xfrm>
            <a:off x="1543065" y="2641431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entury Gothic" panose="020B0502020202020204" pitchFamily="34" charset="0"/>
              </a:rPr>
              <a:t>2</a:t>
            </a:r>
            <a:endParaRPr lang="fr-FR" b="1" dirty="0">
              <a:latin typeface="Century Gothic" panose="020B0502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543065" y="3285724"/>
            <a:ext cx="300066" cy="857500"/>
          </a:xfrm>
          <a:prstGeom prst="rect">
            <a:avLst/>
          </a:prstGeom>
          <a:solidFill>
            <a:srgbClr val="C9AD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12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ZoneTexte 42"/>
          <p:cNvSpPr txBox="1"/>
          <p:nvPr/>
        </p:nvSpPr>
        <p:spPr>
          <a:xfrm>
            <a:off x="1543065" y="3565856"/>
            <a:ext cx="3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1918503" y="109166"/>
            <a:ext cx="3716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MIXED PROFILE </a:t>
            </a:r>
          </a:p>
          <a:p>
            <a:pPr algn="ctr"/>
            <a:r>
              <a:rPr lang="fr-FR" sz="20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2.2.1</a:t>
            </a:r>
            <a:endParaRPr lang="fr-FR" sz="2000" dirty="0">
              <a:solidFill>
                <a:srgbClr val="E5D6B1"/>
              </a:solidFill>
              <a:latin typeface="Century Gothic" panose="020B0502020202020204" pitchFamily="34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2792782" y="1436791"/>
            <a:ext cx="12409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PRO-XYLANE</a:t>
            </a:r>
          </a:p>
          <a:p>
            <a:pPr algn="ctr"/>
            <a:endParaRPr lang="en-US" sz="12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Reduces lines and wrinkles (DEJ)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2738472" y="2359449"/>
            <a:ext cx="1364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AHA</a:t>
            </a:r>
          </a:p>
          <a:p>
            <a:pPr algn="ctr"/>
            <a:r>
              <a:rPr lang="en-US" sz="900" dirty="0">
                <a:latin typeface="Century Gothic" panose="020B0502020202020204" pitchFamily="34" charset="0"/>
              </a:rPr>
              <a:t>Promotes exfoliation of the stratum </a:t>
            </a:r>
            <a:r>
              <a:rPr lang="en-US" sz="900" dirty="0" err="1">
                <a:latin typeface="Century Gothic" panose="020B0502020202020204" pitchFamily="34" charset="0"/>
              </a:rPr>
              <a:t>corneum</a:t>
            </a:r>
            <a:r>
              <a:rPr lang="en-US" sz="900" dirty="0">
                <a:latin typeface="Century Gothic" panose="020B0502020202020204" pitchFamily="34" charset="0"/>
              </a:rPr>
              <a:t> for a smooth micro-relief</a:t>
            </a:r>
          </a:p>
        </p:txBody>
      </p:sp>
      <p:sp>
        <p:nvSpPr>
          <p:cNvPr id="49" name="ZoneTexte 48"/>
          <p:cNvSpPr txBox="1"/>
          <p:nvPr/>
        </p:nvSpPr>
        <p:spPr>
          <a:xfrm>
            <a:off x="2747361" y="3309275"/>
            <a:ext cx="13195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VITAMIN C</a:t>
            </a:r>
            <a:r>
              <a:rPr lang="en-US" sz="1200" b="1" baseline="-25000" dirty="0" smtClean="0">
                <a:latin typeface="Century Gothic" panose="020B0502020202020204" pitchFamily="34" charset="0"/>
              </a:rPr>
              <a:t>E</a:t>
            </a:r>
          </a:p>
          <a:p>
            <a:pPr algn="ctr"/>
            <a:endParaRPr lang="en-US" sz="1200" b="1" baseline="-250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Reduces pigmentation spots</a:t>
            </a:r>
          </a:p>
          <a:p>
            <a:pPr algn="ctr"/>
            <a:r>
              <a:rPr lang="en-US" sz="900" baseline="-25000" dirty="0" smtClean="0">
                <a:latin typeface="Century Gothic" panose="020B0502020202020204" pitchFamily="34" charset="0"/>
              </a:rPr>
              <a:t>(</a:t>
            </a:r>
            <a:r>
              <a:rPr lang="en-US" sz="900" baseline="-25000" dirty="0" err="1">
                <a:latin typeface="Century Gothic" panose="020B0502020202020204" pitchFamily="34" charset="0"/>
              </a:rPr>
              <a:t>T</a:t>
            </a:r>
            <a:r>
              <a:rPr lang="en-US" sz="900" baseline="-25000" dirty="0" err="1" smtClean="0">
                <a:latin typeface="Century Gothic" panose="020B0502020202020204" pitchFamily="34" charset="0"/>
              </a:rPr>
              <a:t>yrosinase</a:t>
            </a:r>
            <a:r>
              <a:rPr lang="en-US" sz="900" baseline="-25000" dirty="0" smtClean="0">
                <a:latin typeface="Century Gothic" panose="020B0502020202020204" pitchFamily="34" charset="0"/>
              </a:rPr>
              <a:t> inhibition)</a:t>
            </a:r>
            <a:endParaRPr lang="en-US" sz="900" baseline="-25000" dirty="0">
              <a:latin typeface="Century Gothic" panose="020B0502020202020204" pitchFamily="34" charset="0"/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4111391" y="1436791"/>
            <a:ext cx="136481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entury Gothic" panose="020B0502020202020204" pitchFamily="34" charset="0"/>
              </a:rPr>
              <a:t>HYALURONIC ACID</a:t>
            </a:r>
          </a:p>
          <a:p>
            <a:pPr algn="ctr"/>
            <a:r>
              <a:rPr lang="en-US" sz="900" dirty="0">
                <a:latin typeface="Century Gothic" panose="020B0502020202020204" pitchFamily="34" charset="0"/>
              </a:rPr>
              <a:t>Hydrates </a:t>
            </a:r>
            <a:r>
              <a:rPr lang="en-US" sz="900" dirty="0" smtClean="0">
                <a:latin typeface="Century Gothic" panose="020B0502020202020204" pitchFamily="34" charset="0"/>
              </a:rPr>
              <a:t>and re-plumps </a:t>
            </a:r>
            <a:r>
              <a:rPr lang="en-US" sz="900" dirty="0">
                <a:latin typeface="Century Gothic" panose="020B0502020202020204" pitchFamily="34" charset="0"/>
              </a:rPr>
              <a:t>the </a:t>
            </a:r>
            <a:r>
              <a:rPr lang="en-US" sz="900" dirty="0" smtClean="0">
                <a:latin typeface="Century Gothic" panose="020B0502020202020204" pitchFamily="34" charset="0"/>
              </a:rPr>
              <a:t>skin (Epidermis)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4082294" y="2359449"/>
            <a:ext cx="1394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GLYCOLIC ACID</a:t>
            </a:r>
          </a:p>
          <a:p>
            <a:pPr algn="ctr"/>
            <a:r>
              <a:rPr lang="en-US" sz="900" dirty="0">
                <a:latin typeface="Century Gothic" panose="020B0502020202020204" pitchFamily="34" charset="0"/>
              </a:rPr>
              <a:t>Eliminates excess keratin of the epidermis for a refined skin texture</a:t>
            </a:r>
            <a:endParaRPr lang="fr-FR" sz="9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13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288" y="1557867"/>
            <a:ext cx="2474446" cy="379200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5499595" y="4703544"/>
            <a:ext cx="2052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MIXED PROFILE</a:t>
            </a:r>
          </a:p>
          <a:p>
            <a:pPr algn="ctr"/>
            <a:r>
              <a:rPr lang="fr-FR" sz="1800" dirty="0" smtClean="0">
                <a:solidFill>
                  <a:srgbClr val="E5D6B1"/>
                </a:solidFill>
                <a:latin typeface="Century Gothic" panose="020B0502020202020204" pitchFamily="34" charset="0"/>
              </a:rPr>
              <a:t>2.1.2.</a:t>
            </a:r>
            <a:endParaRPr lang="fr-FR" sz="1800" dirty="0">
              <a:solidFill>
                <a:srgbClr val="E5D6B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20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619</Words>
  <Application>Microsoft Office PowerPoint</Application>
  <PresentationFormat>Personnalisé</PresentationFormat>
  <Paragraphs>189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O2i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Stéphane WALTER</dc:creator>
  <cp:lastModifiedBy>IMBERT Claire</cp:lastModifiedBy>
  <cp:revision>32</cp:revision>
  <cp:lastPrinted>2014-02-20T15:17:25Z</cp:lastPrinted>
  <dcterms:created xsi:type="dcterms:W3CDTF">2014-02-19T13:10:00Z</dcterms:created>
  <dcterms:modified xsi:type="dcterms:W3CDTF">2014-05-27T12:02:25Z</dcterms:modified>
</cp:coreProperties>
</file>